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147479149" r:id="rId5"/>
    <p:sldId id="2147479150" r:id="rId6"/>
    <p:sldId id="2147479151" r:id="rId7"/>
    <p:sldId id="2147479165" r:id="rId8"/>
    <p:sldId id="2147479161" r:id="rId9"/>
    <p:sldId id="2147479163" r:id="rId10"/>
    <p:sldId id="2147479152" r:id="rId11"/>
    <p:sldId id="2147479153" r:id="rId12"/>
    <p:sldId id="2147479154" r:id="rId13"/>
    <p:sldId id="2147479155" r:id="rId14"/>
    <p:sldId id="2147479160" r:id="rId15"/>
    <p:sldId id="2147479156" r:id="rId16"/>
    <p:sldId id="2147479158" r:id="rId17"/>
    <p:sldId id="2147479159" r:id="rId18"/>
    <p:sldId id="2147479164" r:id="rId19"/>
    <p:sldId id="21474791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5"/>
            <p14:sldId id="2147479161"/>
            <p14:sldId id="2147479163"/>
            <p14:sldId id="2147479152"/>
            <p14:sldId id="2147479153"/>
            <p14:sldId id="2147479154"/>
            <p14:sldId id="2147479155"/>
            <p14:sldId id="2147479160"/>
            <p14:sldId id="2147479156"/>
            <p14:sldId id="2147479158"/>
            <p14:sldId id="2147479159"/>
            <p14:sldId id="2147479164"/>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173" dt="2025-01-24T07:53:57.77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8266" autoAdjust="0"/>
  </p:normalViewPr>
  <p:slideViewPr>
    <p:cSldViewPr snapToGrid="0">
      <p:cViewPr varScale="1">
        <p:scale>
          <a:sx n="108" d="100"/>
          <a:sy n="108" d="100"/>
        </p:scale>
        <p:origin x="40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eching, Levin (SE-7/3AFS2K)" userId="98420e42-2ee7-4e41-8b7c-b6844ebc3566" providerId="ADAL" clId="{30C1DFEA-16ED-4199-AB01-5580335FBE80}"/>
    <pc:docChg chg="modSld modMainMaster">
      <pc:chgData name="Wieching, Levin (SE-7/3AFS2K)" userId="98420e42-2ee7-4e41-8b7c-b6844ebc3566" providerId="ADAL" clId="{30C1DFEA-16ED-4199-AB01-5580335FBE80}" dt="2025-01-24T07:54:32.796" v="34" actId="1076"/>
      <pc:docMkLst>
        <pc:docMk/>
      </pc:docMkLst>
      <pc:sldChg chg="addSp modSp mod">
        <pc:chgData name="Wieching, Levin (SE-7/3AFS2K)" userId="98420e42-2ee7-4e41-8b7c-b6844ebc3566" providerId="ADAL" clId="{30C1DFEA-16ED-4199-AB01-5580335FBE80}" dt="2025-01-24T07:45:01.228" v="27" actId="1076"/>
        <pc:sldMkLst>
          <pc:docMk/>
          <pc:sldMk cId="2536632465" sldId="2147479150"/>
        </pc:sldMkLst>
        <pc:picChg chg="add mod">
          <ac:chgData name="Wieching, Levin (SE-7/3AFS2K)" userId="98420e42-2ee7-4e41-8b7c-b6844ebc3566" providerId="ADAL" clId="{30C1DFEA-16ED-4199-AB01-5580335FBE80}" dt="2025-01-24T07:45:01.228" v="27" actId="1076"/>
          <ac:picMkLst>
            <pc:docMk/>
            <pc:sldMk cId="2536632465" sldId="2147479150"/>
            <ac:picMk id="5" creationId="{C07E5DB8-2232-8EC8-EC1F-1A25DC34CFF2}"/>
          </ac:picMkLst>
        </pc:picChg>
      </pc:sldChg>
      <pc:sldChg chg="addSp modSp mod">
        <pc:chgData name="Wieching, Levin (SE-7/3AFS2K)" userId="98420e42-2ee7-4e41-8b7c-b6844ebc3566" providerId="ADAL" clId="{30C1DFEA-16ED-4199-AB01-5580335FBE80}" dt="2025-01-24T07:54:32.796" v="34" actId="1076"/>
        <pc:sldMkLst>
          <pc:docMk/>
          <pc:sldMk cId="1363900557" sldId="2147479158"/>
        </pc:sldMkLst>
        <pc:picChg chg="add mod">
          <ac:chgData name="Wieching, Levin (SE-7/3AFS2K)" userId="98420e42-2ee7-4e41-8b7c-b6844ebc3566" providerId="ADAL" clId="{30C1DFEA-16ED-4199-AB01-5580335FBE80}" dt="2025-01-24T07:54:32.796" v="34" actId="1076"/>
          <ac:picMkLst>
            <pc:docMk/>
            <pc:sldMk cId="1363900557" sldId="2147479158"/>
            <ac:picMk id="8" creationId="{11A44338-C8FA-6581-78AD-2851B22E2B7F}"/>
          </ac:picMkLst>
        </pc:picChg>
      </pc:sldChg>
      <pc:sldMasterChg chg="modSldLayout">
        <pc:chgData name="Wieching, Levin (SE-7/3AFS2K)" userId="98420e42-2ee7-4e41-8b7c-b6844ebc3566" providerId="ADAL" clId="{30C1DFEA-16ED-4199-AB01-5580335FBE80}" dt="2025-01-24T07:06:38.455" v="0" actId="2"/>
        <pc:sldMasterMkLst>
          <pc:docMk/>
          <pc:sldMasterMk cId="317129109" sldId="2147483660"/>
        </pc:sldMasterMkLst>
        <pc:sldLayoutChg chg="modSp mod">
          <pc:chgData name="Wieching, Levin (SE-7/3AFS2K)" userId="98420e42-2ee7-4e41-8b7c-b6844ebc3566" providerId="ADAL" clId="{30C1DFEA-16ED-4199-AB01-5580335FBE80}" dt="2025-01-24T07:06:38.455" v="0" actId="2"/>
          <pc:sldLayoutMkLst>
            <pc:docMk/>
            <pc:sldMasterMk cId="317129109" sldId="2147483660"/>
            <pc:sldLayoutMk cId="1871693498" sldId="2147483703"/>
          </pc:sldLayoutMkLst>
          <pc:spChg chg="mod">
            <ac:chgData name="Wieching, Levin (SE-7/3AFS2K)" userId="98420e42-2ee7-4e41-8b7c-b6844ebc3566" providerId="ADAL" clId="{30C1DFEA-16ED-4199-AB01-5580335FBE80}" dt="2025-01-24T07:06:38.455" v="0" actId="2"/>
            <ac:spMkLst>
              <pc:docMk/>
              <pc:sldMasterMk cId="317129109" sldId="2147483660"/>
              <pc:sldLayoutMk cId="1871693498" sldId="2147483703"/>
              <ac:spMk id="106" creationId="{AE45043C-5CB8-1F34-BA98-86D05EDA21D6}"/>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28/01/2025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dirty="0"/>
          </a:p>
        </p:txBody>
      </p:sp>
    </p:spTree>
    <p:extLst>
      <p:ext uri="{BB962C8B-B14F-4D97-AF65-F5344CB8AC3E}">
        <p14:creationId xmlns:p14="http://schemas.microsoft.com/office/powerpoint/2010/main" val="1631605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Lennart</a:t>
            </a:r>
          </a:p>
        </p:txBody>
      </p:sp>
      <p:sp>
        <p:nvSpPr>
          <p:cNvPr id="4" name="Foliennummernplatzhalter 3"/>
          <p:cNvSpPr>
            <a:spLocks noGrp="1"/>
          </p:cNvSpPr>
          <p:nvPr>
            <p:ph type="sldNum" sz="quarter" idx="5"/>
          </p:nvPr>
        </p:nvSpPr>
        <p:spPr/>
        <p:txBody>
          <a:bodyPr/>
          <a:lstStyle/>
          <a:p>
            <a:fld id="{CAE00FE9-537A-CA4E-B1FB-A898AEF39DD0}" type="slidenum">
              <a:rPr lang="en-GB" smtClean="0"/>
              <a:t>11</a:t>
            </a:fld>
            <a:endParaRPr lang="en-GB"/>
          </a:p>
        </p:txBody>
      </p:sp>
    </p:spTree>
    <p:extLst>
      <p:ext uri="{BB962C8B-B14F-4D97-AF65-F5344CB8AC3E}">
        <p14:creationId xmlns:p14="http://schemas.microsoft.com/office/powerpoint/2010/main" val="674589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12</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14</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16</a:t>
            </a:fld>
            <a:endParaRPr lang="en-GB" dirty="0"/>
          </a:p>
        </p:txBody>
      </p:sp>
    </p:spTree>
    <p:extLst>
      <p:ext uri="{BB962C8B-B14F-4D97-AF65-F5344CB8AC3E}">
        <p14:creationId xmlns:p14="http://schemas.microsoft.com/office/powerpoint/2010/main" val="62913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3</a:t>
            </a:fld>
            <a:endParaRPr lang="en-GB" dirty="0"/>
          </a:p>
        </p:txBody>
      </p:sp>
    </p:spTree>
    <p:extLst>
      <p:ext uri="{BB962C8B-B14F-4D97-AF65-F5344CB8AC3E}">
        <p14:creationId xmlns:p14="http://schemas.microsoft.com/office/powerpoint/2010/main" val="120491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A8D5C-E737-92AD-FFDB-32AA76AFB8A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8333B93-E8C9-B5D7-1CBC-A5DF6CA9AE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BEA7CCD-67D7-D290-92FD-8C96D28C7083}"/>
              </a:ext>
            </a:extLst>
          </p:cNvPr>
          <p:cNvSpPr>
            <a:spLocks noGrp="1"/>
          </p:cNvSpPr>
          <p:nvPr>
            <p:ph type="body" idx="1"/>
          </p:nvPr>
        </p:nvSpPr>
        <p:spPr/>
        <p:txBody>
          <a:bodyPr/>
          <a:lstStyle/>
          <a:p>
            <a:r>
              <a:rPr lang="de-DE" dirty="0"/>
              <a:t>Gaza</a:t>
            </a:r>
          </a:p>
        </p:txBody>
      </p:sp>
      <p:sp>
        <p:nvSpPr>
          <p:cNvPr id="4" name="Foliennummernplatzhalter 3">
            <a:extLst>
              <a:ext uri="{FF2B5EF4-FFF2-40B4-BE49-F238E27FC236}">
                <a16:creationId xmlns:a16="http://schemas.microsoft.com/office/drawing/2014/main" id="{3EAC4065-1881-3EFD-CB62-2F0D0C3303DF}"/>
              </a:ext>
            </a:extLst>
          </p:cNvPr>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422684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5</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6</a:t>
            </a:fld>
            <a:endParaRPr lang="en-GB" dirty="0"/>
          </a:p>
        </p:txBody>
      </p:sp>
    </p:spTree>
    <p:extLst>
      <p:ext uri="{BB962C8B-B14F-4D97-AF65-F5344CB8AC3E}">
        <p14:creationId xmlns:p14="http://schemas.microsoft.com/office/powerpoint/2010/main" val="665758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890344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p:txBody>
      </p:sp>
      <p:sp>
        <p:nvSpPr>
          <p:cNvPr id="4" name="Foliennummernplatzhalter 3"/>
          <p:cNvSpPr>
            <a:spLocks noGrp="1"/>
          </p:cNvSpPr>
          <p:nvPr>
            <p:ph type="sldNum" sz="quarter" idx="5"/>
          </p:nvPr>
        </p:nvSpPr>
        <p:spPr/>
        <p:txBody>
          <a:bodyPr/>
          <a:lstStyle/>
          <a:p>
            <a:fld id="{CAE00FE9-537A-CA4E-B1FB-A898AEF39DD0}" type="slidenum">
              <a:rPr lang="en-GB" smtClean="0"/>
              <a:t>9</a:t>
            </a:fld>
            <a:endParaRPr lang="en-GB" dirty="0"/>
          </a:p>
        </p:txBody>
      </p:sp>
    </p:spTree>
    <p:extLst>
      <p:ext uri="{BB962C8B-B14F-4D97-AF65-F5344CB8AC3E}">
        <p14:creationId xmlns:p14="http://schemas.microsoft.com/office/powerpoint/2010/main" val="1029640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28.01.2025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28.01.2025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28.01.2025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28.01.2025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28.01.2025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28.01.2025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28.01.2025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28.01.2025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28.01.2025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28.01.2025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28.01.2025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28.01.2025</a:t>
            </a:fld>
            <a:endParaRPr lang="en-GB" dirty="0"/>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dirty="0"/>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dirty="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dirty="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28.01.2025</a:t>
            </a:fld>
            <a:endParaRPr lang="en-GB" dirty="0"/>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28.01.2025</a:t>
            </a:fld>
            <a:endParaRPr lang="en-GB" dirty="0"/>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page number </a:t>
              </a:r>
              <a:r>
                <a:rPr lang="en-GB" sz="1400" dirty="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28.01.2025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13" Type="http://schemas.openxmlformats.org/officeDocument/2006/relationships/hyperlink" Target="https://ideogram.ai/"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iri.com/assets/uploads/editor/logos/external-logos/mysql-mariadb.png" TargetMode="External"/><Relationship Id="rId2" Type="http://schemas.openxmlformats.org/officeDocument/2006/relationships/hyperlink" Target="https://www.php.net/images/logos/new-php-logo.png" TargetMode="External"/><Relationship Id="rId1" Type="http://schemas.openxmlformats.org/officeDocument/2006/relationships/slideLayout" Target="../slideLayouts/slideLayout21.xml"/><Relationship Id="rId5" Type="http://schemas.openxmlformats.org/officeDocument/2006/relationships/hyperlink" Target="https://news-cdn.softpedia.com/images/fitted/620x348/raspberry-pi-os-raspbian-now-features-vlc-media-player-minimal-install-image-523861.jpg" TargetMode="External"/><Relationship Id="rId4" Type="http://schemas.openxmlformats.org/officeDocument/2006/relationships/hyperlink" Target="https://www.brcline.com/wp-content/uploads/2020/06/apache-logo.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5.png"/><Relationship Id="rId5" Type="http://schemas.openxmlformats.org/officeDocument/2006/relationships/image" Target="../media/image124.jp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28.01.2025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sz="1600" dirty="0"/>
              <a:t>Systemüberwachung</a:t>
            </a:r>
          </a:p>
          <a:p>
            <a:pPr marL="285750" indent="-285750">
              <a:buFont typeface="Arial" panose="020B0604020202020204" pitchFamily="34" charset="0"/>
              <a:buChar char="•"/>
            </a:pPr>
            <a:r>
              <a:rPr lang="de-DE" sz="1600" b="0" dirty="0"/>
              <a:t>Automatische Checks alle 5 Minuten</a:t>
            </a:r>
          </a:p>
          <a:p>
            <a:pPr marL="285750" indent="-285750">
              <a:buFont typeface="Arial" panose="020B0604020202020204" pitchFamily="34" charset="0"/>
              <a:buChar char="•"/>
            </a:pPr>
            <a:r>
              <a:rPr lang="de-DE" sz="1600" b="0" dirty="0"/>
              <a:t>Überwachung kritischer Dienste</a:t>
            </a:r>
          </a:p>
          <a:p>
            <a:pPr marL="285750" indent="-285750">
              <a:buFont typeface="Arial" panose="020B0604020202020204" pitchFamily="34" charset="0"/>
              <a:buChar char="•"/>
            </a:pPr>
            <a:r>
              <a:rPr lang="de-DE" sz="1600" b="0" dirty="0"/>
              <a:t>Protokollierung aller Ereignisse</a:t>
            </a:r>
          </a:p>
          <a:p>
            <a:pPr marL="285750" lvl="1" indent="-285750">
              <a:buFont typeface="Arial" panose="020B0604020202020204" pitchFamily="34" charset="0"/>
              <a:buChar char="•"/>
            </a:pPr>
            <a:r>
              <a:rPr lang="de-DE" sz="1600" dirty="0"/>
              <a:t>Ausgabe des Firewall Status</a:t>
            </a:r>
          </a:p>
          <a:p>
            <a:pPr marL="285750" lvl="1" indent="-285750">
              <a:buFont typeface="Arial" panose="020B0604020202020204" pitchFamily="34" charset="0"/>
              <a:buChar char="•"/>
            </a:pPr>
            <a:r>
              <a:rPr lang="de-DE" sz="1600" dirty="0"/>
              <a:t>Ausgabe aller aktive Netzwerk- </a:t>
            </a:r>
            <a:br>
              <a:rPr lang="de-DE" sz="1600" dirty="0"/>
            </a:br>
            <a:r>
              <a:rPr lang="de-DE" sz="1600" dirty="0"/>
              <a:t>verbindungen</a:t>
            </a:r>
          </a:p>
          <a:p>
            <a:pPr marL="285750" lvl="1" indent="-285750">
              <a:buFont typeface="Arial" panose="020B0604020202020204" pitchFamily="34" charset="0"/>
              <a:buChar char="•"/>
            </a:pPr>
            <a:r>
              <a:rPr lang="de-DE" sz="1600" dirty="0"/>
              <a:t>Ausgabe des verbliebenen</a:t>
            </a:r>
            <a:br>
              <a:rPr lang="de-DE" sz="1600" dirty="0"/>
            </a:br>
            <a:r>
              <a:rPr lang="de-DE" sz="1600"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932808" y="2774602"/>
            <a:ext cx="7974288"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3"/>
          <a:stretch>
            <a:fillRect/>
          </a:stretch>
        </p:blipFill>
        <p:spPr>
          <a:xfrm>
            <a:off x="6096000" y="1581852"/>
            <a:ext cx="4690369" cy="4886746"/>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1815882"/>
          </a:xfrm>
          <a:prstGeom prst="rect">
            <a:avLst/>
          </a:prstGeom>
        </p:spPr>
        <p:txBody>
          <a:bodyPr>
            <a:spAutoFit/>
          </a:bodyPr>
          <a:lstStyle/>
          <a:p>
            <a:r>
              <a:rPr lang="de-DE" sz="1600" b="1" dirty="0"/>
              <a:t>Backup-System</a:t>
            </a:r>
          </a:p>
          <a:p>
            <a:pPr marL="285750" indent="-285750">
              <a:buFont typeface="Arial" panose="020B0604020202020204" pitchFamily="34" charset="0"/>
              <a:buChar char="•"/>
            </a:pPr>
            <a:r>
              <a:rPr lang="de-DE" sz="1600" dirty="0"/>
              <a:t>Tägliche inkrementelle Backups</a:t>
            </a:r>
          </a:p>
          <a:p>
            <a:pPr marL="285750" indent="-285750">
              <a:buFont typeface="Arial" panose="020B0604020202020204" pitchFamily="34" charset="0"/>
              <a:buChar char="•"/>
            </a:pPr>
            <a:r>
              <a:rPr lang="de-DE" sz="1600" dirty="0"/>
              <a:t>7-Tage-Rotation</a:t>
            </a:r>
          </a:p>
          <a:p>
            <a:pPr marL="285750" indent="-285750">
              <a:buFont typeface="Arial" panose="020B0604020202020204" pitchFamily="34" charset="0"/>
              <a:buChar char="•"/>
            </a:pPr>
            <a:r>
              <a:rPr lang="de-DE" sz="1600" dirty="0"/>
              <a:t>Automatisierte Wiederherstellung</a:t>
            </a:r>
          </a:p>
          <a:p>
            <a:pPr marL="285750" indent="-285750">
              <a:buFont typeface="Arial" panose="020B0604020202020204" pitchFamily="34" charset="0"/>
              <a:buChar char="•"/>
            </a:pPr>
            <a:r>
              <a:rPr lang="de-DE" sz="1600" dirty="0"/>
              <a:t>Cron-job</a:t>
            </a:r>
          </a:p>
          <a:p>
            <a:pPr marL="285750" indent="-285750">
              <a:buFont typeface="Arial" panose="020B0604020202020204" pitchFamily="34" charset="0"/>
              <a:buChar char="•"/>
            </a:pPr>
            <a:r>
              <a:rPr lang="de-DE" sz="1600" dirty="0"/>
              <a:t>Backup wird in einem komprimierten Archiv</a:t>
            </a:r>
            <a:br>
              <a:rPr lang="de-DE" sz="1600" dirty="0"/>
            </a:br>
            <a:r>
              <a:rPr lang="de-DE" sz="1600"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397030"/>
            <a:ext cx="5414108" cy="1754326"/>
          </a:xfrm>
          <a:prstGeom prst="rect">
            <a:avLst/>
          </a:prstGeom>
          <a:noFill/>
        </p:spPr>
        <p:txBody>
          <a:bodyPr wrap="square" lIns="0" tIns="0" rIns="0" bIns="0" rtlCol="0">
            <a:spAutoFit/>
          </a:bodyPr>
          <a:lstStyle/>
          <a:p>
            <a:pPr algn="l"/>
            <a:r>
              <a:rPr lang="de-DE" sz="1600" b="1" dirty="0">
                <a:solidFill>
                  <a:schemeClr val="tx2"/>
                </a:solidFill>
              </a:rPr>
              <a:t>Restore-System</a:t>
            </a:r>
          </a:p>
          <a:p>
            <a:pPr marL="285750" indent="-285750" algn="l">
              <a:buFont typeface="Arial" panose="020B0604020202020204" pitchFamily="34" charset="0"/>
              <a:buChar char="•"/>
            </a:pPr>
            <a:r>
              <a:rPr lang="de-DE" sz="1600" dirty="0">
                <a:solidFill>
                  <a:schemeClr val="tx2"/>
                </a:solidFill>
              </a:rPr>
              <a:t>Wiederherstellung bei Datenverlust</a:t>
            </a:r>
          </a:p>
          <a:p>
            <a:pPr marL="285750" indent="-285750" algn="l">
              <a:buFont typeface="Arial" panose="020B0604020202020204" pitchFamily="34" charset="0"/>
              <a:buChar char="•"/>
            </a:pPr>
            <a:r>
              <a:rPr lang="de-DE" sz="1600" dirty="0">
                <a:solidFill>
                  <a:schemeClr val="tx2"/>
                </a:solidFill>
              </a:rPr>
              <a:t>Restore-</a:t>
            </a:r>
            <a:r>
              <a:rPr lang="de-DE" sz="1600" dirty="0" err="1">
                <a:solidFill>
                  <a:schemeClr val="tx2"/>
                </a:solidFill>
              </a:rPr>
              <a:t>Lamp</a:t>
            </a:r>
            <a:r>
              <a:rPr lang="de-DE" sz="1600" dirty="0">
                <a:solidFill>
                  <a:schemeClr val="tx2"/>
                </a:solidFill>
              </a:rPr>
              <a:t> backup-YYYYMMDD.tar.gz</a:t>
            </a:r>
          </a:p>
          <a:p>
            <a:pPr marL="285750" indent="-285750" algn="l">
              <a:buFont typeface="Arial" panose="020B0604020202020204" pitchFamily="34" charset="0"/>
              <a:buChar char="•"/>
            </a:pPr>
            <a:r>
              <a:rPr lang="de-DE" sz="1600" dirty="0">
                <a:solidFill>
                  <a:schemeClr val="tx2"/>
                </a:solidFill>
              </a:rPr>
              <a:t>Während der Wiederherstellung</a:t>
            </a:r>
          </a:p>
          <a:p>
            <a:pPr marL="742950" lvl="1" indent="-285750">
              <a:buFont typeface="Arial" panose="020B0604020202020204" pitchFamily="34" charset="0"/>
              <a:buChar char="•"/>
            </a:pPr>
            <a:r>
              <a:rPr lang="de-DE" sz="1600" dirty="0">
                <a:solidFill>
                  <a:schemeClr val="tx2"/>
                </a:solidFill>
              </a:rPr>
              <a:t>Apache und MySQL werden gestoppt</a:t>
            </a:r>
          </a:p>
          <a:p>
            <a:pPr marL="742950" lvl="1" indent="-285750">
              <a:buFont typeface="Arial" panose="020B0604020202020204" pitchFamily="34" charset="0"/>
              <a:buChar char="•"/>
            </a:pPr>
            <a:r>
              <a:rPr lang="de-DE" sz="1600" dirty="0">
                <a:solidFill>
                  <a:schemeClr val="tx2"/>
                </a:solidFill>
              </a:rPr>
              <a:t>Backupdateien werden über die alten kopiert</a:t>
            </a:r>
          </a:p>
          <a:p>
            <a:pPr marL="742950" lvl="1" indent="-285750">
              <a:buFont typeface="Arial" panose="020B0604020202020204" pitchFamily="34" charset="0"/>
              <a:buChar char="•"/>
            </a:pPr>
            <a:r>
              <a:rPr lang="de-DE" sz="1600"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sz="1600" dirty="0"/>
              <a:t>Installation</a:t>
            </a:r>
          </a:p>
          <a:p>
            <a:pPr marL="285750" indent="-285750">
              <a:buFont typeface="Arial" panose="020B0604020202020204" pitchFamily="34" charset="0"/>
              <a:buChar char="•"/>
            </a:pPr>
            <a:r>
              <a:rPr lang="de-DE" sz="1600" dirty="0"/>
              <a:t>Repository klonen</a:t>
            </a:r>
          </a:p>
          <a:p>
            <a:pPr marL="285750" indent="-285750">
              <a:buFont typeface="Arial" panose="020B0604020202020204" pitchFamily="34" charset="0"/>
              <a:buChar char="•"/>
            </a:pPr>
            <a:r>
              <a:rPr lang="de-DE" sz="1600" dirty="0"/>
              <a:t>Setup Skript ausführen</a:t>
            </a:r>
          </a:p>
          <a:p>
            <a:pPr marL="285750" indent="-285750">
              <a:buFont typeface="Arial" panose="020B0604020202020204" pitchFamily="34" charset="0"/>
              <a:buChar char="•"/>
            </a:pPr>
            <a:r>
              <a:rPr lang="de-DE" sz="1600" dirty="0"/>
              <a:t>Installationsprotokoll überprüfen</a:t>
            </a:r>
          </a:p>
          <a:p>
            <a:endParaRPr lang="de-DE" sz="1600" dirty="0"/>
          </a:p>
          <a:p>
            <a:endParaRPr lang="de-DE" sz="1600" dirty="0"/>
          </a:p>
          <a:p>
            <a:r>
              <a:rPr lang="de-DE" sz="1600" dirty="0"/>
              <a:t>Wartungsaufgaben</a:t>
            </a:r>
          </a:p>
          <a:p>
            <a:pPr marL="285750" indent="-285750">
              <a:buFont typeface="Arial" panose="020B0604020202020204" pitchFamily="34" charset="0"/>
              <a:buChar char="•"/>
            </a:pPr>
            <a:r>
              <a:rPr lang="de-DE" sz="1600" dirty="0"/>
              <a:t>Tägliche Protokollprüfung</a:t>
            </a:r>
          </a:p>
          <a:p>
            <a:pPr marL="285750" indent="-285750">
              <a:buFont typeface="Arial" panose="020B0604020202020204" pitchFamily="34" charset="0"/>
              <a:buChar char="•"/>
            </a:pPr>
            <a:r>
              <a:rPr lang="de-DE" sz="1600" dirty="0"/>
              <a:t>Wöchentliche Updates</a:t>
            </a:r>
          </a:p>
          <a:p>
            <a:pPr marL="285750" indent="-285750">
              <a:buFont typeface="Arial" panose="020B0604020202020204" pitchFamily="34" charset="0"/>
              <a:buChar char="•"/>
            </a:pPr>
            <a:r>
              <a:rPr lang="de-DE" sz="1600"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13</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sz="1600" dirty="0"/>
              <a:t>Aktuelle Einschränkungen</a:t>
            </a:r>
          </a:p>
          <a:p>
            <a:pPr marL="285750" indent="-285750">
              <a:buFont typeface="Arial" panose="020B0604020202020204" pitchFamily="34" charset="0"/>
              <a:buChar char="•"/>
            </a:pPr>
            <a:r>
              <a:rPr lang="de-DE" sz="1600" dirty="0"/>
              <a:t>Kein HTTPS</a:t>
            </a:r>
          </a:p>
          <a:p>
            <a:pPr marL="285750" indent="-285750">
              <a:buFont typeface="Arial" panose="020B0604020202020204" pitchFamily="34" charset="0"/>
              <a:buChar char="•"/>
            </a:pPr>
            <a:r>
              <a:rPr lang="de-DE" sz="1600" dirty="0"/>
              <a:t>Einfaches Benutzermodell</a:t>
            </a:r>
          </a:p>
          <a:p>
            <a:pPr marL="285750" indent="-285750">
              <a:buFont typeface="Arial" panose="020B0604020202020204" pitchFamily="34" charset="0"/>
              <a:buChar char="•"/>
            </a:pPr>
            <a:r>
              <a:rPr lang="de-DE" sz="1600" dirty="0"/>
              <a:t>Nur lokale Backups</a:t>
            </a:r>
          </a:p>
          <a:p>
            <a:endParaRPr lang="de-DE" sz="1600" dirty="0"/>
          </a:p>
          <a:p>
            <a:r>
              <a:rPr lang="de-DE" sz="1600" dirty="0"/>
              <a:t>Weiterentwicklung</a:t>
            </a:r>
          </a:p>
          <a:p>
            <a:pPr marL="285750" indent="-285750">
              <a:buFont typeface="Arial" panose="020B0604020202020204" pitchFamily="34" charset="0"/>
              <a:buChar char="•"/>
            </a:pPr>
            <a:r>
              <a:rPr lang="de-DE" sz="1600" dirty="0"/>
              <a:t>HTTPS mit Let's Encrypt</a:t>
            </a:r>
          </a:p>
          <a:p>
            <a:pPr marL="285750" indent="-285750">
              <a:buFont typeface="Arial" panose="020B0604020202020204" pitchFamily="34" charset="0"/>
              <a:buChar char="•"/>
            </a:pPr>
            <a:r>
              <a:rPr lang="de-DE" sz="1600" dirty="0"/>
              <a:t>Erweiterte Benutzerrollen</a:t>
            </a:r>
          </a:p>
          <a:p>
            <a:pPr marL="285750" indent="-285750">
              <a:buFont typeface="Arial" panose="020B0604020202020204" pitchFamily="34" charset="0"/>
              <a:buChar char="•"/>
            </a:pPr>
            <a:r>
              <a:rPr lang="de-DE" sz="1600" dirty="0"/>
              <a:t>Datei-Versionierung</a:t>
            </a:r>
          </a:p>
          <a:p>
            <a:pPr marL="285750" indent="-285750">
              <a:buFont typeface="Arial" panose="020B0604020202020204" pitchFamily="34" charset="0"/>
              <a:buChar char="•"/>
            </a:pPr>
            <a:r>
              <a:rPr lang="de-DE" sz="1600"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pic>
        <p:nvPicPr>
          <p:cNvPr id="8" name="Grafik 7" descr="Ein Bild, das Fahrzeug, Landfahrzeug, Person, Kleidung enthält.&#10;&#10;Automatisch generierte Beschreibung">
            <a:extLst>
              <a:ext uri="{FF2B5EF4-FFF2-40B4-BE49-F238E27FC236}">
                <a16:creationId xmlns:a16="http://schemas.microsoft.com/office/drawing/2014/main" id="{11A44338-C8FA-6581-78AD-2851B22E2B7F}"/>
              </a:ext>
            </a:extLst>
          </p:cNvPr>
          <p:cNvPicPr>
            <a:picLocks noChangeAspect="1"/>
          </p:cNvPicPr>
          <p:nvPr/>
        </p:nvPicPr>
        <p:blipFill>
          <a:blip r:embed="rId2"/>
          <a:stretch>
            <a:fillRect/>
          </a:stretch>
        </p:blipFill>
        <p:spPr>
          <a:xfrm>
            <a:off x="5877017" y="838419"/>
            <a:ext cx="5190135" cy="5190135"/>
          </a:xfrm>
          <a:prstGeom prst="rect">
            <a:avLst/>
          </a:prstGeom>
        </p:spPr>
      </p:pic>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14</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a:xfrm>
            <a:off x="406400" y="1356851"/>
            <a:ext cx="11380788" cy="5096337"/>
          </a:xfrm>
        </p:spPr>
        <p:txBody>
          <a:bodyPr/>
          <a:lstStyle/>
          <a:p>
            <a:r>
              <a:rPr lang="de-DE" sz="1800" dirty="0">
                <a:effectLst/>
                <a:ea typeface="Aptos" panose="020B0004020202020204" pitchFamily="34" charset="0"/>
                <a:cs typeface="Times New Roman" panose="02020603050405020304" pitchFamily="18" charset="0"/>
                <a:hlinkClick r:id="rId3"/>
              </a:rPr>
              <a:t>https://httpd.apache.org/docs/</a:t>
            </a:r>
            <a:endParaRPr lang="de-DE" sz="1800" dirty="0">
              <a:effectLst/>
              <a:ea typeface="Aptos" panose="020B0004020202020204" pitchFamily="34" charset="0"/>
              <a:cs typeface="Times New Roman" panose="02020603050405020304" pitchFamily="18" charset="0"/>
            </a:endParaRPr>
          </a:p>
          <a:p>
            <a:r>
              <a:rPr lang="de-DE" sz="1800" dirty="0">
                <a:effectLst/>
                <a:ea typeface="Aptos" panose="020B0004020202020204" pitchFamily="34" charset="0"/>
                <a:cs typeface="Times New Roman" panose="02020603050405020304" pitchFamily="18" charset="0"/>
                <a:hlinkClick r:id="rId4"/>
              </a:rPr>
              <a:t>https://mariadb.com/kb/en/documentation/</a:t>
            </a:r>
            <a:endParaRPr lang="de-DE" sz="18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5"/>
              </a:rPr>
              <a:t>https://www.nist.gov/cyberframework</a:t>
            </a:r>
            <a:endParaRPr lang="de-DE" sz="18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 </a:t>
            </a:r>
            <a:r>
              <a:rPr lang="en-US" sz="1800" kern="100" dirty="0">
                <a:effectLst/>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7"/>
              </a:rPr>
              <a:t>https://tools.ietf.org/html/rfc8446</a:t>
            </a:r>
            <a:endParaRPr lang="de-DE"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hlinkClick r:id="rId8"/>
              </a:rPr>
              <a:t>https://github.com/topics/lamp-stack</a:t>
            </a:r>
            <a:r>
              <a:rPr lang="en-US" sz="1800" kern="100" dirty="0">
                <a:effectLst/>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hlinkClick r:id="rId9"/>
              </a:rPr>
              <a:t>https://stackoverflow.com/tags/lamp/info</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en-US" sz="1800" kern="100" dirty="0">
                <a:ea typeface="Aptos" panose="020B0004020202020204" pitchFamily="34" charset="0"/>
                <a:cs typeface="Times New Roman" panose="02020603050405020304" pitchFamily="18" charset="0"/>
              </a:rPr>
              <a:t> </a:t>
            </a:r>
            <a:r>
              <a:rPr lang="en-US" sz="1800" kern="100" dirty="0">
                <a:ea typeface="Aptos" panose="020B0004020202020204" pitchFamily="34" charset="0"/>
                <a:cs typeface="Times New Roman" panose="02020603050405020304" pitchFamily="18" charset="0"/>
                <a:hlinkClick r:id="rId10"/>
              </a:rPr>
              <a:t>https://aws.amazon.com/de/what-is/lamp-stack/</a:t>
            </a:r>
            <a:r>
              <a:rPr lang="en-US" sz="1800" kern="100" dirty="0">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rPr>
              <a:t>Grafikquellen</a:t>
            </a:r>
            <a:r>
              <a:rPr lang="en-US" sz="1800" kern="100" dirty="0">
                <a:ea typeface="Aptos" panose="020B0004020202020204" pitchFamily="34" charset="0"/>
                <a:cs typeface="Times New Roman" panose="02020603050405020304" pitchFamily="18" charset="0"/>
              </a:rPr>
              <a:t>:</a:t>
            </a:r>
          </a:p>
          <a:p>
            <a:r>
              <a:rPr lang="en-US" sz="1800" kern="100" dirty="0">
                <a:ea typeface="Aptos" panose="020B0004020202020204" pitchFamily="34" charset="0"/>
                <a:cs typeface="Times New Roman" panose="02020603050405020304" pitchFamily="18" charset="0"/>
                <a:hlinkClick r:id="rId11"/>
              </a:rPr>
              <a:t>https://claude.ai</a:t>
            </a:r>
            <a:r>
              <a:rPr lang="en-US" sz="1800" kern="100" dirty="0">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2"/>
              </a:rPr>
              <a:t>https://mermaid.live</a:t>
            </a:r>
            <a:r>
              <a:rPr lang="en-US" sz="1800" kern="100" dirty="0">
                <a:effectLst/>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3"/>
              </a:rPr>
              <a:t>https://ideogram.ai/</a:t>
            </a:r>
            <a:r>
              <a:rPr lang="en-US" sz="1800" kern="100" dirty="0">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6A0207-1FD2-3A4F-F8C7-17D617E2345B}"/>
              </a:ext>
            </a:extLst>
          </p:cNvPr>
          <p:cNvSpPr>
            <a:spLocks noGrp="1"/>
          </p:cNvSpPr>
          <p:nvPr>
            <p:ph type="dt" sz="half" idx="10"/>
          </p:nvPr>
        </p:nvSpPr>
        <p:spPr/>
        <p:txBody>
          <a:bodyPr/>
          <a:lstStyle/>
          <a:p>
            <a:fld id="{48630AFA-0C04-42E4-8A6A-70F78D327D74}" type="datetime1">
              <a:rPr lang="de-DE" noProof="0" smtClean="0"/>
              <a:t>28.01.2025</a:t>
            </a:fld>
            <a:endParaRPr lang="en-US" noProof="0" dirty="0"/>
          </a:p>
        </p:txBody>
      </p:sp>
      <p:sp>
        <p:nvSpPr>
          <p:cNvPr id="3" name="Foliennummernplatzhalter 2">
            <a:extLst>
              <a:ext uri="{FF2B5EF4-FFF2-40B4-BE49-F238E27FC236}">
                <a16:creationId xmlns:a16="http://schemas.microsoft.com/office/drawing/2014/main" id="{6F6E6E95-648F-6D11-2343-8A8711BD525F}"/>
              </a:ext>
            </a:extLst>
          </p:cNvPr>
          <p:cNvSpPr>
            <a:spLocks noGrp="1"/>
          </p:cNvSpPr>
          <p:nvPr>
            <p:ph type="sldNum" sz="quarter" idx="12"/>
          </p:nvPr>
        </p:nvSpPr>
        <p:spPr/>
        <p:txBody>
          <a:bodyPr/>
          <a:lstStyle/>
          <a:p>
            <a:fld id="{53C98C43-8B83-4748-BA0D-B0C90A16569F}" type="slidenum">
              <a:rPr lang="en-US" noProof="0" smtClean="0"/>
              <a:pPr/>
              <a:t>15</a:t>
            </a:fld>
            <a:endParaRPr lang="en-US" noProof="0" dirty="0"/>
          </a:p>
        </p:txBody>
      </p:sp>
      <p:sp>
        <p:nvSpPr>
          <p:cNvPr id="4" name="Inhaltsplatzhalter 3">
            <a:extLst>
              <a:ext uri="{FF2B5EF4-FFF2-40B4-BE49-F238E27FC236}">
                <a16:creationId xmlns:a16="http://schemas.microsoft.com/office/drawing/2014/main" id="{82B911F4-E724-4CA8-7932-C09706F6FE4A}"/>
              </a:ext>
            </a:extLst>
          </p:cNvPr>
          <p:cNvSpPr>
            <a:spLocks noGrp="1"/>
          </p:cNvSpPr>
          <p:nvPr>
            <p:ph sz="quarter" idx="14"/>
          </p:nvPr>
        </p:nvSpPr>
        <p:spPr/>
        <p:txBody>
          <a:bodyPr/>
          <a:lstStyle/>
          <a:p>
            <a:r>
              <a:rPr lang="pt-BR" sz="1600" dirty="0"/>
              <a:t>Logo Links: </a:t>
            </a:r>
          </a:p>
          <a:p>
            <a:r>
              <a:rPr lang="pt-BR" sz="1600" dirty="0">
                <a:hlinkClick r:id="rId2"/>
              </a:rPr>
              <a:t>https://www.php.net/images/logos/new-php-logo.png</a:t>
            </a:r>
            <a:r>
              <a:rPr lang="pt-BR" sz="1600" dirty="0"/>
              <a:t> </a:t>
            </a:r>
          </a:p>
          <a:p>
            <a:r>
              <a:rPr lang="pt-BR" sz="1600" dirty="0">
                <a:hlinkClick r:id="rId3"/>
              </a:rPr>
              <a:t>https://www.iri.com/assets/uploads/editor/logos/external-logos/mysql-mariadb.png</a:t>
            </a:r>
            <a:r>
              <a:rPr lang="pt-BR" sz="1600" dirty="0"/>
              <a:t> </a:t>
            </a:r>
          </a:p>
          <a:p>
            <a:r>
              <a:rPr lang="pt-BR" sz="1600" dirty="0">
                <a:hlinkClick r:id="rId4"/>
              </a:rPr>
              <a:t>https://www.brcline.com/wp-content/uploads/2020/06/apache-logo.png</a:t>
            </a:r>
            <a:r>
              <a:rPr lang="pt-BR" sz="1600" dirty="0"/>
              <a:t> </a:t>
            </a:r>
          </a:p>
          <a:p>
            <a:r>
              <a:rPr lang="pt-BR" sz="1600" dirty="0">
                <a:hlinkClick r:id="rId5"/>
              </a:rPr>
              <a:t>https://news-cdn.softpedia.com/images/fitted/620x348/raspberry-pi-os-raspbian-now-features-vlc-media-player-minimal-install-image-523861.jpg</a:t>
            </a:r>
            <a:r>
              <a:rPr lang="pt-BR" sz="1600" dirty="0"/>
              <a:t> </a:t>
            </a:r>
          </a:p>
          <a:p>
            <a:endParaRPr lang="de-DE" dirty="0"/>
          </a:p>
        </p:txBody>
      </p:sp>
      <p:sp>
        <p:nvSpPr>
          <p:cNvPr id="5" name="Titel 4">
            <a:extLst>
              <a:ext uri="{FF2B5EF4-FFF2-40B4-BE49-F238E27FC236}">
                <a16:creationId xmlns:a16="http://schemas.microsoft.com/office/drawing/2014/main" id="{53D931F9-B8AF-BDA5-AA24-F1D3651B262D}"/>
              </a:ext>
            </a:extLst>
          </p:cNvPr>
          <p:cNvSpPr>
            <a:spLocks noGrp="1"/>
          </p:cNvSpPr>
          <p:nvPr>
            <p:ph type="title"/>
          </p:nvPr>
        </p:nvSpPr>
        <p:spPr/>
        <p:txBody>
          <a:bodyPr/>
          <a:lstStyle/>
          <a:p>
            <a:r>
              <a:rPr lang="de-DE" dirty="0"/>
              <a:t>Quellen</a:t>
            </a:r>
          </a:p>
        </p:txBody>
      </p:sp>
      <p:sp>
        <p:nvSpPr>
          <p:cNvPr id="6" name="Textplatzhalter 5">
            <a:extLst>
              <a:ext uri="{FF2B5EF4-FFF2-40B4-BE49-F238E27FC236}">
                <a16:creationId xmlns:a16="http://schemas.microsoft.com/office/drawing/2014/main" id="{140A265C-6E4B-ACF7-005F-03C4045B14A6}"/>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3541563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2930402"/>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28.01.2025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16</a:t>
            </a:fld>
            <a:endParaRPr lang="en-US" noProof="0" dirty="0"/>
          </a:p>
        </p:txBody>
      </p:sp>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1">
                    <a:lumMod val="50000"/>
                  </a:schemeClr>
                </a:solidFill>
              </a:rPr>
              <a:t>*Die Bilder sind KI-generiert</a:t>
            </a:r>
          </a:p>
        </p:txBody>
      </p:sp>
      <p:pic>
        <p:nvPicPr>
          <p:cNvPr id="16" name="Grafik 15" descr="Ein Bild, das Kleidung, Stuhl, Mobiliar, Person enthält.&#10;&#10;Automatisch generierte Beschreibung">
            <a:extLst>
              <a:ext uri="{FF2B5EF4-FFF2-40B4-BE49-F238E27FC236}">
                <a16:creationId xmlns:a16="http://schemas.microsoft.com/office/drawing/2014/main" id="{842F0DB5-3074-F8EB-9682-D5F5BD3BBDDF}"/>
              </a:ext>
            </a:extLst>
          </p:cNvPr>
          <p:cNvPicPr>
            <a:picLocks noChangeAspect="1"/>
          </p:cNvPicPr>
          <p:nvPr/>
        </p:nvPicPr>
        <p:blipFill>
          <a:blip r:embed="rId3"/>
          <a:stretch>
            <a:fillRect/>
          </a:stretch>
        </p:blipFill>
        <p:spPr>
          <a:xfrm>
            <a:off x="326162" y="1263217"/>
            <a:ext cx="4331563" cy="4331563"/>
          </a:xfrm>
          <a:prstGeom prst="rect">
            <a:avLst/>
          </a:prstGeom>
        </p:spPr>
      </p:pic>
      <p:pic>
        <p:nvPicPr>
          <p:cNvPr id="18" name="Grafik 17" descr="Ein Bild, das draußen, Pflanze, Gras, Baum enthält.&#10;&#10;Automatisch generierte Beschreibung">
            <a:extLst>
              <a:ext uri="{FF2B5EF4-FFF2-40B4-BE49-F238E27FC236}">
                <a16:creationId xmlns:a16="http://schemas.microsoft.com/office/drawing/2014/main" id="{9597BDD1-ECC2-ABBC-02E8-FC4C8E50ECD1}"/>
              </a:ext>
            </a:extLst>
          </p:cNvPr>
          <p:cNvPicPr>
            <a:picLocks noChangeAspect="1"/>
          </p:cNvPicPr>
          <p:nvPr/>
        </p:nvPicPr>
        <p:blipFill>
          <a:blip r:embed="rId4"/>
          <a:stretch>
            <a:fillRect/>
          </a:stretch>
        </p:blipFill>
        <p:spPr>
          <a:xfrm>
            <a:off x="7534275" y="1263217"/>
            <a:ext cx="4331563" cy="4331563"/>
          </a:xfrm>
          <a:prstGeom prst="rect">
            <a:avLst/>
          </a:prstGeom>
        </p:spPr>
      </p:pic>
    </p:spTree>
    <p:extLst>
      <p:ext uri="{BB962C8B-B14F-4D97-AF65-F5344CB8AC3E}">
        <p14:creationId xmlns:p14="http://schemas.microsoft.com/office/powerpoint/2010/main" val="2674181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28.01.2025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pic>
        <p:nvPicPr>
          <p:cNvPr id="5" name="Grafik 4" descr="Ein Bild, das Fahrzeug, Landfahrzeug, Kleidung, Auto enthält.&#10;&#10;Automatisch generierte Beschreibung">
            <a:extLst>
              <a:ext uri="{FF2B5EF4-FFF2-40B4-BE49-F238E27FC236}">
                <a16:creationId xmlns:a16="http://schemas.microsoft.com/office/drawing/2014/main" id="{C07E5DB8-2232-8EC8-EC1F-1A25DC34CFF2}"/>
              </a:ext>
            </a:extLst>
          </p:cNvPr>
          <p:cNvPicPr>
            <a:picLocks noChangeAspect="1"/>
          </p:cNvPicPr>
          <p:nvPr/>
        </p:nvPicPr>
        <p:blipFill>
          <a:blip r:embed="rId3"/>
          <a:stretch>
            <a:fillRect/>
          </a:stretch>
        </p:blipFill>
        <p:spPr>
          <a:xfrm>
            <a:off x="5688024" y="739436"/>
            <a:ext cx="5379128" cy="5379128"/>
          </a:xfrm>
          <a:prstGeom prst="rect">
            <a:avLst/>
          </a:prstGeom>
        </p:spPr>
      </p:pic>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a:t>
            </a:r>
            <a:r>
              <a:rPr lang="de-DE" sz="1600" dirty="0" err="1"/>
              <a:t>MariaDB</a:t>
            </a:r>
            <a:r>
              <a:rPr lang="de-DE" sz="1600" dirty="0"/>
              <a:t>-Datenbank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pic>
        <p:nvPicPr>
          <p:cNvPr id="8" name="Grafik 7" descr="Ein Bild, das Frucht, Clipart, Zeichnung, Entwurf enthält.&#10;&#10;Automatisch generierte Beschreibung">
            <a:extLst>
              <a:ext uri="{FF2B5EF4-FFF2-40B4-BE49-F238E27FC236}">
                <a16:creationId xmlns:a16="http://schemas.microsoft.com/office/drawing/2014/main" id="{04D0DEAD-DD2E-9989-B933-A7C8EC720C59}"/>
              </a:ext>
            </a:extLst>
          </p:cNvPr>
          <p:cNvPicPr>
            <a:picLocks noChangeAspect="1"/>
          </p:cNvPicPr>
          <p:nvPr/>
        </p:nvPicPr>
        <p:blipFill>
          <a:blip r:embed="rId3"/>
          <a:stretch>
            <a:fillRect/>
          </a:stretch>
        </p:blipFill>
        <p:spPr>
          <a:xfrm>
            <a:off x="734276" y="2747441"/>
            <a:ext cx="2428545" cy="1363118"/>
          </a:xfrm>
          <a:prstGeom prst="rect">
            <a:avLst/>
          </a:prstGeom>
        </p:spPr>
      </p:pic>
      <p:pic>
        <p:nvPicPr>
          <p:cNvPr id="10" name="Grafik 9">
            <a:extLst>
              <a:ext uri="{FF2B5EF4-FFF2-40B4-BE49-F238E27FC236}">
                <a16:creationId xmlns:a16="http://schemas.microsoft.com/office/drawing/2014/main" id="{21D17EC4-0E31-A75F-F74A-EDCD37C26851}"/>
              </a:ext>
            </a:extLst>
          </p:cNvPr>
          <p:cNvPicPr>
            <a:picLocks noChangeAspect="1"/>
          </p:cNvPicPr>
          <p:nvPr/>
        </p:nvPicPr>
        <p:blipFill>
          <a:blip r:embed="rId4"/>
          <a:srcRect/>
          <a:stretch/>
        </p:blipFill>
        <p:spPr>
          <a:xfrm>
            <a:off x="8317585" y="2747275"/>
            <a:ext cx="2726236" cy="1363118"/>
          </a:xfrm>
          <a:prstGeom prst="rect">
            <a:avLst/>
          </a:prstGeom>
        </p:spPr>
      </p:pic>
      <p:pic>
        <p:nvPicPr>
          <p:cNvPr id="12" name="Grafik 11" descr="Ein Bild, das Meeressäuger, Säugetier, Design enthält.&#10;&#10;Automatisch generierte Beschreibung">
            <a:extLst>
              <a:ext uri="{FF2B5EF4-FFF2-40B4-BE49-F238E27FC236}">
                <a16:creationId xmlns:a16="http://schemas.microsoft.com/office/drawing/2014/main" id="{A2707E45-28E7-0D23-5E75-603E18A6CA07}"/>
              </a:ext>
            </a:extLst>
          </p:cNvPr>
          <p:cNvPicPr>
            <a:picLocks noChangeAspect="1"/>
          </p:cNvPicPr>
          <p:nvPr/>
        </p:nvPicPr>
        <p:blipFill>
          <a:blip r:embed="rId5"/>
          <a:stretch>
            <a:fillRect/>
          </a:stretch>
        </p:blipFill>
        <p:spPr>
          <a:xfrm>
            <a:off x="6272367" y="2747274"/>
            <a:ext cx="2047492" cy="1363894"/>
          </a:xfrm>
          <a:prstGeom prst="rect">
            <a:avLst/>
          </a:prstGeom>
        </p:spPr>
      </p:pic>
      <p:pic>
        <p:nvPicPr>
          <p:cNvPr id="14" name="Grafik 13" descr="Ein Bild, das Text, Grafiken, Stift, Schreibwaren enthält.&#10;&#10;Automatisch generierte Beschreibung">
            <a:extLst>
              <a:ext uri="{FF2B5EF4-FFF2-40B4-BE49-F238E27FC236}">
                <a16:creationId xmlns:a16="http://schemas.microsoft.com/office/drawing/2014/main" id="{8501C9F4-8C80-93D2-1B37-AEF7EB70BCC3}"/>
              </a:ext>
            </a:extLst>
          </p:cNvPr>
          <p:cNvPicPr>
            <a:picLocks noChangeAspect="1"/>
          </p:cNvPicPr>
          <p:nvPr/>
        </p:nvPicPr>
        <p:blipFill>
          <a:blip r:embed="rId6"/>
          <a:stretch>
            <a:fillRect/>
          </a:stretch>
        </p:blipFill>
        <p:spPr>
          <a:xfrm>
            <a:off x="3160126" y="2747441"/>
            <a:ext cx="3115699" cy="1363118"/>
          </a:xfrm>
          <a:prstGeom prst="rect">
            <a:avLst/>
          </a:prstGeom>
        </p:spPr>
      </p:pic>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animEffect transition="in" filter="wipe(down)">
                                      <p:cBhvr>
                                        <p:cTn id="46" dur="500"/>
                                        <p:tgtEl>
                                          <p:spTgt spid="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wipe(down)">
                                      <p:cBhvr>
                                        <p:cTn id="51" dur="500"/>
                                        <p:tgtEl>
                                          <p:spTgt spid="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down)">
                                      <p:cBhvr>
                                        <p:cTn id="56" dur="500"/>
                                        <p:tgtEl>
                                          <p:spTgt spid="5">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wipe(down)">
                                      <p:cBhvr>
                                        <p:cTn id="61" dur="500"/>
                                        <p:tgtEl>
                                          <p:spTgt spid="5">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5">
                                            <p:txEl>
                                              <p:pRg st="5" end="5"/>
                                            </p:txEl>
                                          </p:spTgt>
                                        </p:tgtEl>
                                        <p:attrNameLst>
                                          <p:attrName>style.visibility</p:attrName>
                                        </p:attrNameLst>
                                      </p:cBhvr>
                                      <p:to>
                                        <p:strVal val="visible"/>
                                      </p:to>
                                    </p:set>
                                    <p:animEffect transition="in" filter="wipe(down)">
                                      <p:cBhvr>
                                        <p:cTn id="66" dur="500"/>
                                        <p:tgtEl>
                                          <p:spTgt spid="5">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down)">
                                      <p:cBhvr>
                                        <p:cTn id="7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4A05A-580D-7055-C7B4-3FAD4D1BBA8D}"/>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02AD5888-4AF0-432D-39BD-8BBFE2C2781E}"/>
              </a:ext>
            </a:extLst>
          </p:cNvPr>
          <p:cNvSpPr>
            <a:spLocks noGrp="1"/>
          </p:cNvSpPr>
          <p:nvPr>
            <p:ph type="dt" sz="half" idx="10"/>
          </p:nvPr>
        </p:nvSpPr>
        <p:spPr/>
        <p:txBody>
          <a:bodyPr/>
          <a:lstStyle/>
          <a:p>
            <a:fld id="{9A29F850-727B-49C1-AB20-5982EB6AF80B}"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5F4E01C7-6144-4AF2-C947-C4D14FF2A0AD}"/>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
        <p:nvSpPr>
          <p:cNvPr id="6" name="Titel 5">
            <a:extLst>
              <a:ext uri="{FF2B5EF4-FFF2-40B4-BE49-F238E27FC236}">
                <a16:creationId xmlns:a16="http://schemas.microsoft.com/office/drawing/2014/main" id="{39E60618-AAD8-33C0-E3B9-CBFD65616500}"/>
              </a:ext>
            </a:extLst>
          </p:cNvPr>
          <p:cNvSpPr>
            <a:spLocks noGrp="1"/>
          </p:cNvSpPr>
          <p:nvPr>
            <p:ph type="title"/>
          </p:nvPr>
        </p:nvSpPr>
        <p:spPr/>
        <p:txBody>
          <a:bodyPr/>
          <a:lstStyle/>
          <a:p>
            <a:r>
              <a:rPr lang="de-DE" dirty="0"/>
              <a:t>Webseitenübersicht</a:t>
            </a:r>
          </a:p>
        </p:txBody>
      </p:sp>
      <p:sp>
        <p:nvSpPr>
          <p:cNvPr id="9" name="Rectangle 2">
            <a:extLst>
              <a:ext uri="{FF2B5EF4-FFF2-40B4-BE49-F238E27FC236}">
                <a16:creationId xmlns:a16="http://schemas.microsoft.com/office/drawing/2014/main" id="{703EA170-3792-89E2-F855-ECB32F2BB92D}"/>
              </a:ext>
            </a:extLst>
          </p:cNvPr>
          <p:cNvSpPr>
            <a:spLocks noGrp="1" noChangeArrowheads="1"/>
          </p:cNvSpPr>
          <p:nvPr>
            <p:ph sz="quarter" idx="14"/>
          </p:nvPr>
        </p:nvSpPr>
        <p:spPr bwMode="auto">
          <a:xfrm>
            <a:off x="407987" y="1497776"/>
            <a:ext cx="559159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0" i="0" u="none" strike="noStrike" cap="none" normalizeH="0" baseline="0" dirty="0">
                <a:ln>
                  <a:noFill/>
                </a:ln>
                <a:solidFill>
                  <a:schemeClr val="tx1"/>
                </a:solidFill>
                <a:effectLst/>
              </a:rPr>
              <a:t>Start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0" i="0" u="none" strike="noStrike" cap="none" normalizeH="0" baseline="0" dirty="0">
                <a:ln>
                  <a:noFill/>
                </a:ln>
                <a:solidFill>
                  <a:schemeClr val="tx1"/>
                </a:solidFill>
                <a:effectLst/>
              </a:rPr>
              <a:t>Benutzerdaten eingeben (Username und Passwort)</a:t>
            </a:r>
            <a:br>
              <a:rPr kumimoji="0" lang="de-DE" altLang="de-DE" sz="1800" b="0" i="0" u="none" strike="noStrike" cap="none" normalizeH="0" baseline="0" dirty="0">
                <a:ln>
                  <a:noFill/>
                </a:ln>
                <a:solidFill>
                  <a:schemeClr val="tx1"/>
                </a:solidFill>
                <a:effectLst/>
              </a:rPr>
            </a:br>
            <a:r>
              <a:rPr kumimoji="0" lang="de-DE" altLang="de-DE" sz="1800" b="0" i="0" u="none" strike="noStrike" cap="none" normalizeH="0" baseline="0" dirty="0">
                <a:ln>
                  <a:noFill/>
                </a:ln>
                <a:solidFill>
                  <a:schemeClr val="tx1"/>
                </a:solidFill>
                <a:effectLst/>
              </a:rPr>
              <a:t>↳ Prüfen der Benutzerdaten: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0" i="0" u="none" strike="noStrike" cap="none" normalizeH="0" baseline="0" dirty="0">
                <a:ln>
                  <a:noFill/>
                </a:ln>
                <a:solidFill>
                  <a:schemeClr val="tx1"/>
                </a:solidFill>
                <a:effectLst/>
              </a:rPr>
              <a:t>Richtig: → Zum Profil gehen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0" i="0" u="none" strike="noStrike" cap="none" normalizeH="0" baseline="0" dirty="0">
                <a:ln>
                  <a:noFill/>
                </a:ln>
                <a:solidFill>
                  <a:schemeClr val="tx1"/>
                </a:solidFill>
                <a:effectLst/>
              </a:rPr>
              <a:t>Falsch: → (1) Benutzerdaten erneut eingeben</a:t>
            </a:r>
            <a:endParaRPr lang="de-DE" altLang="de-DE" sz="1800" b="0" dirty="0"/>
          </a:p>
          <a:p>
            <a:pPr marL="0" marR="0" lvl="0" indent="0" algn="l" defTabSz="914400" rtl="0" eaLnBrk="0" fontAlgn="base" latinLnBrk="0" hangingPunct="0">
              <a:lnSpc>
                <a:spcPct val="150000"/>
              </a:lnSpc>
              <a:spcBef>
                <a:spcPct val="0"/>
              </a:spcBef>
              <a:spcAft>
                <a:spcPct val="0"/>
              </a:spcAft>
              <a:buClrTx/>
              <a:buSzTx/>
              <a:tabLst/>
            </a:pPr>
            <a:r>
              <a:rPr lang="de-DE" altLang="de-DE" sz="1800" b="0" dirty="0"/>
              <a:t>     </a:t>
            </a:r>
            <a:r>
              <a:rPr kumimoji="0" lang="de-DE" altLang="de-DE" sz="1800" b="0" i="0" u="none" strike="noStrike" cap="none" normalizeH="0" baseline="0" dirty="0">
                <a:ln>
                  <a:noFill/>
                </a:ln>
                <a:solidFill>
                  <a:schemeClr val="tx1"/>
                </a:solidFill>
                <a:effectLst/>
              </a:rPr>
              <a:t>          →(2) Neu registrieren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0" i="0" u="none" strike="noStrike" cap="none" normalizeH="0" baseline="0" dirty="0">
                <a:ln>
                  <a:noFill/>
                </a:ln>
                <a:solidFill>
                  <a:schemeClr val="tx1"/>
                </a:solidFill>
                <a:effectLst/>
              </a:rPr>
              <a:t>Im Profil: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0" i="0" u="none" strike="noStrike" cap="none" normalizeH="0" baseline="0" dirty="0">
                <a:ln>
                  <a:noFill/>
                </a:ln>
                <a:solidFill>
                  <a:schemeClr val="tx1"/>
                </a:solidFill>
                <a:effectLst/>
              </a:rPr>
              <a:t>Daten herunterladen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0" i="0" u="none" strike="noStrike" cap="none" normalizeH="0" baseline="0" dirty="0">
                <a:ln>
                  <a:noFill/>
                </a:ln>
                <a:solidFill>
                  <a:schemeClr val="tx1"/>
                </a:solidFill>
                <a:effectLst/>
              </a:rPr>
              <a:t>Daten hochladen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0" i="0" u="none" strike="noStrike" cap="none" normalizeH="0" baseline="0" dirty="0">
                <a:ln>
                  <a:noFill/>
                </a:ln>
                <a:solidFill>
                  <a:schemeClr val="tx1"/>
                </a:solidFill>
                <a:effectLst/>
              </a:rPr>
              <a:t>Daten löschen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de-DE" altLang="de-DE" sz="1800" b="0" i="0" u="none" strike="noStrike" cap="none" normalizeH="0" baseline="0" dirty="0">
                <a:ln>
                  <a:noFill/>
                </a:ln>
                <a:solidFill>
                  <a:schemeClr val="tx1"/>
                </a:solidFill>
                <a:effectLst/>
              </a:rPr>
              <a:t>Ende </a:t>
            </a:r>
          </a:p>
        </p:txBody>
      </p:sp>
    </p:spTree>
    <p:extLst>
      <p:ext uri="{BB962C8B-B14F-4D97-AF65-F5344CB8AC3E}">
        <p14:creationId xmlns:p14="http://schemas.microsoft.com/office/powerpoint/2010/main" val="899009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59D394A-87A6-2BF4-6A3C-8FE6F578381B}"/>
              </a:ext>
            </a:extLst>
          </p:cNvPr>
          <p:cNvSpPr>
            <a:spLocks noGrp="1"/>
          </p:cNvSpPr>
          <p:nvPr>
            <p:ph type="dt" sz="half" idx="10"/>
          </p:nvPr>
        </p:nvSpPr>
        <p:spPr/>
        <p:txBody>
          <a:bodyPr/>
          <a:lstStyle/>
          <a:p>
            <a:fld id="{6EF3FA40-3325-40AF-BD7A-3EEC9728B908}"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9A7A505E-B72D-4032-0A16-6D098E22580B}"/>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graphicFrame>
        <p:nvGraphicFramePr>
          <p:cNvPr id="19" name="Inhaltsplatzhalter 18">
            <a:extLst>
              <a:ext uri="{FF2B5EF4-FFF2-40B4-BE49-F238E27FC236}">
                <a16:creationId xmlns:a16="http://schemas.microsoft.com/office/drawing/2014/main" id="{8BBAFDE8-86BD-645C-151E-16FCA1AE6E32}"/>
              </a:ext>
            </a:extLst>
          </p:cNvPr>
          <p:cNvGraphicFramePr>
            <a:graphicFrameLocks noGrp="1"/>
          </p:cNvGraphicFramePr>
          <p:nvPr>
            <p:ph sz="quarter" idx="14"/>
            <p:extLst>
              <p:ext uri="{D42A27DB-BD31-4B8C-83A1-F6EECF244321}">
                <p14:modId xmlns:p14="http://schemas.microsoft.com/office/powerpoint/2010/main" val="2449697181"/>
              </p:ext>
            </p:extLst>
          </p:nvPr>
        </p:nvGraphicFramePr>
        <p:xfrm>
          <a:off x="405603" y="1426642"/>
          <a:ext cx="11380788" cy="5059680"/>
        </p:xfrm>
        <a:graphic>
          <a:graphicData uri="http://schemas.openxmlformats.org/drawingml/2006/table">
            <a:tbl>
              <a:tblPr firstRow="1" bandRow="1">
                <a:tableStyleId>{D113A9D2-9D6B-4929-AA2D-F23B5EE8CBE7}</a:tableStyleId>
              </a:tblPr>
              <a:tblGrid>
                <a:gridCol w="5683682">
                  <a:extLst>
                    <a:ext uri="{9D8B030D-6E8A-4147-A177-3AD203B41FA5}">
                      <a16:colId xmlns:a16="http://schemas.microsoft.com/office/drawing/2014/main" val="1414413215"/>
                    </a:ext>
                  </a:extLst>
                </a:gridCol>
                <a:gridCol w="5697106">
                  <a:extLst>
                    <a:ext uri="{9D8B030D-6E8A-4147-A177-3AD203B41FA5}">
                      <a16:colId xmlns:a16="http://schemas.microsoft.com/office/drawing/2014/main" val="2948854616"/>
                    </a:ext>
                  </a:extLst>
                </a:gridCol>
              </a:tblGrid>
              <a:tr h="370840">
                <a:tc>
                  <a:txBody>
                    <a:bodyPr/>
                    <a:lstStyle/>
                    <a:p>
                      <a:pPr algn="ctr"/>
                      <a:r>
                        <a:rPr lang="de-DE" sz="2000" dirty="0"/>
                        <a:t>Vorteile</a:t>
                      </a:r>
                    </a:p>
                  </a:txBody>
                  <a:tcPr/>
                </a:tc>
                <a:tc>
                  <a:txBody>
                    <a:bodyPr/>
                    <a:lstStyle/>
                    <a:p>
                      <a:pPr algn="ctr"/>
                      <a:r>
                        <a:rPr lang="de-DE" sz="2000" dirty="0"/>
                        <a:t>Nachteile</a:t>
                      </a:r>
                    </a:p>
                  </a:txBody>
                  <a:tcPr/>
                </a:tc>
                <a:extLst>
                  <a:ext uri="{0D108BD9-81ED-4DB2-BD59-A6C34878D82A}">
                    <a16:rowId xmlns:a16="http://schemas.microsoft.com/office/drawing/2014/main" val="556921248"/>
                  </a:ext>
                </a:extLst>
              </a:tr>
              <a:tr h="370840">
                <a:tc>
                  <a:txBody>
                    <a:bodyPr/>
                    <a:lstStyle/>
                    <a:p>
                      <a:r>
                        <a:rPr lang="de-DE" b="1" dirty="0"/>
                        <a:t>Zeitersparnis: </a:t>
                      </a:r>
                      <a:r>
                        <a:rPr lang="de-DE" dirty="0"/>
                        <a:t>Automatisiert die Installation und Konfiguration, reduziert manuellen Aufwand</a:t>
                      </a:r>
                    </a:p>
                  </a:txBody>
                  <a:tcPr/>
                </a:tc>
                <a:tc>
                  <a:txBody>
                    <a:bodyPr/>
                    <a:lstStyle/>
                    <a:p>
                      <a:r>
                        <a:rPr lang="de-DE" b="1" dirty="0"/>
                        <a:t>Abhängigkeiten:</a:t>
                      </a:r>
                      <a:r>
                        <a:rPr lang="de-DE" dirty="0"/>
                        <a:t> Kann spezifisch für eine bestimmte Linux-Distribution oder Version sein</a:t>
                      </a:r>
                    </a:p>
                  </a:txBody>
                  <a:tcPr/>
                </a:tc>
                <a:extLst>
                  <a:ext uri="{0D108BD9-81ED-4DB2-BD59-A6C34878D82A}">
                    <a16:rowId xmlns:a16="http://schemas.microsoft.com/office/drawing/2014/main" val="2116834157"/>
                  </a:ext>
                </a:extLst>
              </a:tr>
              <a:tr h="370840">
                <a:tc>
                  <a:txBody>
                    <a:bodyPr/>
                    <a:lstStyle/>
                    <a:p>
                      <a:r>
                        <a:rPr lang="de-DE" b="1" dirty="0"/>
                        <a:t>Fehlerreduzierung: </a:t>
                      </a:r>
                      <a:r>
                        <a:rPr lang="de-DE" dirty="0"/>
                        <a:t>Minimiert menschliche Fehler durch standardisierte Prozesse</a:t>
                      </a:r>
                    </a:p>
                  </a:txBody>
                  <a:tcPr/>
                </a:tc>
                <a:tc>
                  <a:txBody>
                    <a:bodyPr/>
                    <a:lstStyle/>
                    <a:p>
                      <a:r>
                        <a:rPr lang="de-DE" b="1" dirty="0"/>
                        <a:t>Komplexität bei Fehlern:</a:t>
                      </a:r>
                      <a:r>
                        <a:rPr lang="de-DE" dirty="0"/>
                        <a:t> Wenn ein Schritt fehlschlägt, kann die Fehlersuche in einem automatisierten Prozess schwierig sein.</a:t>
                      </a:r>
                    </a:p>
                  </a:txBody>
                  <a:tcPr/>
                </a:tc>
                <a:extLst>
                  <a:ext uri="{0D108BD9-81ED-4DB2-BD59-A6C34878D82A}">
                    <a16:rowId xmlns:a16="http://schemas.microsoft.com/office/drawing/2014/main" val="3151585765"/>
                  </a:ext>
                </a:extLst>
              </a:tr>
              <a:tr h="370840">
                <a:tc>
                  <a:txBody>
                    <a:bodyPr/>
                    <a:lstStyle/>
                    <a:p>
                      <a:r>
                        <a:rPr lang="de-DE" b="1" dirty="0"/>
                        <a:t>Konsistenz: </a:t>
                      </a:r>
                      <a:r>
                        <a:rPr lang="de-DE" dirty="0"/>
                        <a:t>Sorgt für gleichbleibende Konfigurationen in verschiedenen Umgebungen</a:t>
                      </a:r>
                    </a:p>
                  </a:txBody>
                  <a:tcPr/>
                </a:tc>
                <a:tc>
                  <a:txBody>
                    <a:bodyPr/>
                    <a:lstStyle/>
                    <a:p>
                      <a:r>
                        <a:rPr lang="de-DE" dirty="0"/>
                        <a:t>Anpassungsbedarf: Nicht alle Systeme oder Projekte haben dieselben Anforderungen</a:t>
                      </a:r>
                    </a:p>
                  </a:txBody>
                  <a:tcPr/>
                </a:tc>
                <a:extLst>
                  <a:ext uri="{0D108BD9-81ED-4DB2-BD59-A6C34878D82A}">
                    <a16:rowId xmlns:a16="http://schemas.microsoft.com/office/drawing/2014/main" val="4227240883"/>
                  </a:ext>
                </a:extLst>
              </a:tr>
              <a:tr h="370840">
                <a:tc>
                  <a:txBody>
                    <a:bodyPr/>
                    <a:lstStyle/>
                    <a:p>
                      <a:r>
                        <a:rPr lang="de-DE" b="1" dirty="0"/>
                        <a:t>Einfachheit: </a:t>
                      </a:r>
                      <a:r>
                        <a:rPr lang="de-DE" dirty="0"/>
                        <a:t>Auch für weniger erfahrene Nutzer leichter zu verwenden</a:t>
                      </a:r>
                    </a:p>
                  </a:txBody>
                  <a:tcPr/>
                </a:tc>
                <a:tc>
                  <a:txBody>
                    <a:bodyPr/>
                    <a:lstStyle/>
                    <a:p>
                      <a:r>
                        <a:rPr lang="de-DE" dirty="0"/>
                        <a:t>Sicherheitsrisiken: Unsichere Standardkonfigurationen oder Fehlerhafte Updates im Skript können Sicherheitslücken schaffen</a:t>
                      </a:r>
                    </a:p>
                  </a:txBody>
                  <a:tcPr/>
                </a:tc>
                <a:extLst>
                  <a:ext uri="{0D108BD9-81ED-4DB2-BD59-A6C34878D82A}">
                    <a16:rowId xmlns:a16="http://schemas.microsoft.com/office/drawing/2014/main" val="1083903291"/>
                  </a:ext>
                </a:extLst>
              </a:tr>
              <a:tr h="370840">
                <a:tc>
                  <a:txBody>
                    <a:bodyPr/>
                    <a:lstStyle/>
                    <a:p>
                      <a:r>
                        <a:rPr lang="de-DE" b="1" dirty="0"/>
                        <a:t>Anpassbarkeit: </a:t>
                      </a:r>
                      <a:r>
                        <a:rPr lang="de-DE" dirty="0"/>
                        <a:t>Skripte können leicht modifiziert werden, um individuelle Anforderungen zu erfüllen</a:t>
                      </a:r>
                    </a:p>
                  </a:txBody>
                  <a:tcPr/>
                </a:tc>
                <a:tc>
                  <a:txBody>
                    <a:bodyPr/>
                    <a:lstStyle/>
                    <a:p>
                      <a:r>
                        <a:rPr lang="de-DE" dirty="0"/>
                        <a:t>Veraltete Skripte: Wenn das Skript nicht regelmäßig gepflegt wird, könnten neue Versionen von Software nicht mehr unterstützt werden</a:t>
                      </a:r>
                    </a:p>
                  </a:txBody>
                  <a:tcPr/>
                </a:tc>
                <a:extLst>
                  <a:ext uri="{0D108BD9-81ED-4DB2-BD59-A6C34878D82A}">
                    <a16:rowId xmlns:a16="http://schemas.microsoft.com/office/drawing/2014/main" val="490850915"/>
                  </a:ext>
                </a:extLst>
              </a:tr>
              <a:tr h="370840">
                <a:tc>
                  <a:txBody>
                    <a:bodyPr/>
                    <a:lstStyle/>
                    <a:p>
                      <a:r>
                        <a:rPr lang="de-DE" b="1" dirty="0"/>
                        <a:t>Wiederverwendbarkeit: </a:t>
                      </a:r>
                      <a:r>
                        <a:rPr lang="de-DE" dirty="0"/>
                        <a:t>Einmal geschrieben, kann das Skript immer wieder verwendet werden</a:t>
                      </a:r>
                    </a:p>
                  </a:txBody>
                  <a:tcPr/>
                </a:tc>
                <a:tc>
                  <a:txBody>
                    <a:bodyPr/>
                    <a:lstStyle/>
                    <a:p>
                      <a:endParaRPr lang="de-DE" dirty="0"/>
                    </a:p>
                  </a:txBody>
                  <a:tcPr/>
                </a:tc>
                <a:extLst>
                  <a:ext uri="{0D108BD9-81ED-4DB2-BD59-A6C34878D82A}">
                    <a16:rowId xmlns:a16="http://schemas.microsoft.com/office/drawing/2014/main" val="2834742899"/>
                  </a:ext>
                </a:extLst>
              </a:tr>
            </a:tbl>
          </a:graphicData>
        </a:graphic>
      </p:graphicFrame>
      <p:sp>
        <p:nvSpPr>
          <p:cNvPr id="7" name="Titel 6">
            <a:extLst>
              <a:ext uri="{FF2B5EF4-FFF2-40B4-BE49-F238E27FC236}">
                <a16:creationId xmlns:a16="http://schemas.microsoft.com/office/drawing/2014/main" id="{508E2375-35D1-3C65-498A-399DC4E6898E}"/>
              </a:ext>
            </a:extLst>
          </p:cNvPr>
          <p:cNvSpPr>
            <a:spLocks noGrp="1"/>
          </p:cNvSpPr>
          <p:nvPr>
            <p:ph type="title"/>
          </p:nvPr>
        </p:nvSpPr>
        <p:spPr/>
        <p:txBody>
          <a:bodyPr/>
          <a:lstStyle/>
          <a:p>
            <a:r>
              <a:rPr lang="de-DE" dirty="0"/>
              <a:t>Vor- und Nachteile eines LAMP-Skriptes</a:t>
            </a:r>
          </a:p>
        </p:txBody>
      </p:sp>
      <p:sp>
        <p:nvSpPr>
          <p:cNvPr id="18" name="Textplatzhalter 17">
            <a:extLst>
              <a:ext uri="{FF2B5EF4-FFF2-40B4-BE49-F238E27FC236}">
                <a16:creationId xmlns:a16="http://schemas.microsoft.com/office/drawing/2014/main" id="{158ACA79-6E5E-5159-0480-B64EB6D96729}"/>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0743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a:xfrm>
            <a:off x="406400" y="1459777"/>
            <a:ext cx="11380788" cy="4993411"/>
          </a:xfrm>
        </p:spPr>
        <p:txBody>
          <a:bodyPr/>
          <a:lstStyle/>
          <a:p>
            <a:pPr marL="285750" indent="-285750">
              <a:buFont typeface="Arial" panose="020B0604020202020204" pitchFamily="34" charset="0"/>
              <a:buChar char="•"/>
            </a:pPr>
            <a:r>
              <a:rPr lang="de-DE" dirty="0"/>
              <a:t>Client Layer:</a:t>
            </a:r>
          </a:p>
          <a:p>
            <a:pPr marL="465750" lvl="2" indent="-285750">
              <a:buFont typeface="Arial" panose="020B0604020202020204" pitchFamily="34" charset="0"/>
              <a:buChar char="•"/>
            </a:pPr>
            <a:r>
              <a:rPr lang="de-DE" dirty="0"/>
              <a:t>Webbrowser als Zugangspunkt</a:t>
            </a:r>
          </a:p>
          <a:p>
            <a:pPr marL="285750" lvl="1" indent="-285750">
              <a:buFont typeface="Arial" panose="020B0604020202020204" pitchFamily="34" charset="0"/>
              <a:buChar char="•"/>
            </a:pPr>
            <a:r>
              <a:rPr lang="de-DE" b="1" dirty="0"/>
              <a:t>Web Layer:</a:t>
            </a:r>
          </a:p>
          <a:p>
            <a:pPr marL="465750" lvl="2" indent="-285750">
              <a:buFont typeface="Arial" panose="020B0604020202020204" pitchFamily="34" charset="0"/>
              <a:buChar char="•"/>
            </a:pPr>
            <a:r>
              <a:rPr lang="de-DE" dirty="0"/>
              <a:t>Apache als Webserver</a:t>
            </a:r>
          </a:p>
          <a:p>
            <a:pPr marL="465750" lvl="2" indent="-285750">
              <a:buFont typeface="Arial" panose="020B0604020202020204" pitchFamily="34" charset="0"/>
              <a:buChar char="•"/>
            </a:pPr>
            <a:r>
              <a:rPr lang="de-DE" dirty="0"/>
              <a:t>PHP als Verarbeitungssprache</a:t>
            </a:r>
          </a:p>
          <a:p>
            <a:pPr marL="465750" lvl="2" indent="-285750">
              <a:buFont typeface="Arial" panose="020B0604020202020204" pitchFamily="34" charset="0"/>
              <a:buChar char="•"/>
            </a:pPr>
            <a:r>
              <a:rPr lang="de-DE" dirty="0"/>
              <a:t>Apache Module für erweiterte Funktionen</a:t>
            </a:r>
          </a:p>
          <a:p>
            <a:pPr marL="285750" lvl="1" indent="-285750">
              <a:buFont typeface="Arial" panose="020B0604020202020204" pitchFamily="34" charset="0"/>
              <a:buChar char="•"/>
            </a:pPr>
            <a:r>
              <a:rPr lang="de-DE" b="1" dirty="0"/>
              <a:t>Data Layer:</a:t>
            </a:r>
          </a:p>
          <a:p>
            <a:pPr marL="465750" lvl="2" indent="-285750">
              <a:buFont typeface="Arial" panose="020B0604020202020204" pitchFamily="34" charset="0"/>
              <a:buChar char="•"/>
            </a:pPr>
            <a:r>
              <a:rPr lang="de-DE" dirty="0"/>
              <a:t>DB über Maria DB zu Dateispeicherung</a:t>
            </a:r>
          </a:p>
          <a:p>
            <a:pPr marL="465750" lvl="2" indent="-285750">
              <a:buFont typeface="Arial" panose="020B0604020202020204" pitchFamily="34" charset="0"/>
              <a:buChar char="•"/>
            </a:pPr>
            <a:r>
              <a:rPr lang="de-DE" dirty="0"/>
              <a:t>Linux Dateisystem für das Speichern der Dateien</a:t>
            </a:r>
          </a:p>
          <a:p>
            <a:pPr marL="285750" lvl="1" indent="-285750">
              <a:buFont typeface="Arial" panose="020B0604020202020204" pitchFamily="34" charset="0"/>
              <a:buChar char="•"/>
            </a:pPr>
            <a:r>
              <a:rPr lang="de-DE" b="1" dirty="0"/>
              <a:t>Security Layer: </a:t>
            </a:r>
          </a:p>
          <a:p>
            <a:pPr marL="465750" lvl="2" indent="-285750">
              <a:buFont typeface="Arial" panose="020B0604020202020204" pitchFamily="34" charset="0"/>
              <a:buChar char="•"/>
            </a:pPr>
            <a:r>
              <a:rPr lang="de-DE" dirty="0"/>
              <a:t>UFW-Firewall für Netzwerksicherheit</a:t>
            </a:r>
          </a:p>
          <a:p>
            <a:pPr marL="465750" lvl="2" indent="-285750">
              <a:buFont typeface="Arial" panose="020B0604020202020204" pitchFamily="34" charset="0"/>
              <a:buChar char="•"/>
            </a:pPr>
            <a:r>
              <a:rPr lang="de-DE" dirty="0"/>
              <a:t>SSL/TLS für Verschlüsselung</a:t>
            </a:r>
          </a:p>
          <a:p>
            <a:pPr marL="465750" lvl="2" indent="-285750">
              <a:buFont typeface="Arial" panose="020B0604020202020204" pitchFamily="34" charset="0"/>
              <a:buChar char="•"/>
            </a:pPr>
            <a:r>
              <a:rPr lang="de-DE" dirty="0"/>
              <a:t>Authentifizierungssystem</a:t>
            </a:r>
          </a:p>
          <a:p>
            <a:pPr marL="285750" lvl="1" indent="-285750">
              <a:buFont typeface="Arial" panose="020B0604020202020204" pitchFamily="34" charset="0"/>
              <a:buChar char="•"/>
            </a:pPr>
            <a:r>
              <a:rPr lang="de-DE" b="1" dirty="0"/>
              <a:t>Monitoring Layer:</a:t>
            </a:r>
          </a:p>
          <a:p>
            <a:pPr marL="465750" lvl="2" indent="-285750">
              <a:buFont typeface="Arial" panose="020B0604020202020204" pitchFamily="34" charset="0"/>
              <a:buChar char="•"/>
            </a:pPr>
            <a:r>
              <a:rPr lang="de-DE" dirty="0"/>
              <a:t>Logging-System</a:t>
            </a:r>
          </a:p>
          <a:p>
            <a:pPr marL="465750" lvl="2" indent="-285750">
              <a:buFont typeface="Arial" panose="020B0604020202020204" pitchFamily="34" charset="0"/>
              <a:buChar char="•"/>
            </a:pPr>
            <a:r>
              <a:rPr lang="de-DE" dirty="0"/>
              <a:t>Backup-System</a:t>
            </a:r>
          </a:p>
          <a:p>
            <a:pPr marL="465750" lvl="2" indent="-285750">
              <a:buFont typeface="Arial" panose="020B0604020202020204" pitchFamily="34" charset="0"/>
              <a:buChar char="•"/>
            </a:pPr>
            <a:endParaRPr lang="de-DE" sz="1600" dirty="0"/>
          </a:p>
          <a:p>
            <a:pPr marL="465750" lvl="2"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pic>
        <p:nvPicPr>
          <p:cNvPr id="8" name="Grafik 7" descr="Ein Bild, das Text, Screenshot, Diagramm, Plan enthält.&#10;&#10;Automatisch generierte Beschreibung">
            <a:extLst>
              <a:ext uri="{FF2B5EF4-FFF2-40B4-BE49-F238E27FC236}">
                <a16:creationId xmlns:a16="http://schemas.microsoft.com/office/drawing/2014/main" id="{2C6205FE-D46B-4A4F-6D8E-FE0A5636B81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03" b="99056" l="13542" r="85417">
                        <a14:foregroundMark x1="37639" y1="92189" x2="17847" y2="34850"/>
                        <a14:foregroundMark x1="17847" y1="34850" x2="23056" y2="21373"/>
                        <a14:foregroundMark x1="23056" y1="21373" x2="72500" y2="29871"/>
                        <a14:foregroundMark x1="72500" y1="29871" x2="80972" y2="49442"/>
                        <a14:foregroundMark x1="80972" y1="49442" x2="79861" y2="78541"/>
                        <a14:foregroundMark x1="79861" y1="78541" x2="73819" y2="96309"/>
                        <a14:foregroundMark x1="73819" y1="96309" x2="42917" y2="67983"/>
                        <a14:foregroundMark x1="42917" y1="67983" x2="32153" y2="54421"/>
                        <a14:foregroundMark x1="32153" y1="54421" x2="28750" y2="45236"/>
                        <a14:foregroundMark x1="41806" y1="50300" x2="65694" y2="63433"/>
                        <a14:foregroundMark x1="44097" y1="37597" x2="60833" y2="53906"/>
                        <a14:foregroundMark x1="32292" y1="20429" x2="33819" y2="19657"/>
                        <a14:foregroundMark x1="16042" y1="21373" x2="19444" y2="36137"/>
                        <a14:foregroundMark x1="19444" y1="36137" x2="17292" y2="95622"/>
                        <a14:foregroundMark x1="41181" y1="90300" x2="54167" y2="91245"/>
                        <a14:foregroundMark x1="15903" y1="91416" x2="16667" y2="62403"/>
                        <a14:foregroundMark x1="16667" y1="62403" x2="15556" y2="55794"/>
                        <a14:foregroundMark x1="85486" y1="27554" x2="85139" y2="46695"/>
                        <a14:foregroundMark x1="73403" y1="66781" x2="71875" y2="54678"/>
                        <a14:foregroundMark x1="66944" y1="39571" x2="68333" y2="60944"/>
                        <a14:foregroundMark x1="71806" y1="78369" x2="56944" y2="60172"/>
                        <a14:foregroundMark x1="16319" y1="44893" x2="16528" y2="48584"/>
                        <a14:foregroundMark x1="13611" y1="36481" x2="16042" y2="48670"/>
                        <a14:foregroundMark x1="30000" y1="98627" x2="38611" y2="99056"/>
                        <a14:foregroundMark x1="51736" y1="17339" x2="51736" y2="17339"/>
                        <a14:foregroundMark x1="52847" y1="17597" x2="48264" y2="17597"/>
                        <a14:foregroundMark x1="53889" y1="17167" x2="47639" y2="17768"/>
                        <a14:foregroundMark x1="47153" y1="17167" x2="49444" y2="17768"/>
                        <a14:foregroundMark x1="33819" y1="13219" x2="33472" y2="13219"/>
                        <a14:foregroundMark x1="33542" y1="15107" x2="33542" y2="15107"/>
                        <a14:foregroundMark x1="33472" y1="16567" x2="33194" y2="8412"/>
                        <a14:foregroundMark x1="33194" y1="9614" x2="37361" y2="4893"/>
                        <a14:foregroundMark x1="31042" y1="9442" x2="38611" y2="9270"/>
                        <a14:foregroundMark x1="38611" y1="9270" x2="38889" y2="9185"/>
                        <a14:foregroundMark x1="38611" y1="4893" x2="41042" y2="2747"/>
                        <a14:foregroundMark x1="37361" y1="1803" x2="35625" y2="1803"/>
                      </a14:backgroundRemoval>
                    </a14:imgEffect>
                  </a14:imgLayer>
                </a14:imgProps>
              </a:ext>
            </a:extLst>
          </a:blip>
          <a:srcRect l="11809" r="11634"/>
          <a:stretch/>
        </p:blipFill>
        <p:spPr>
          <a:xfrm>
            <a:off x="5713917" y="796041"/>
            <a:ext cx="5353235" cy="5657147"/>
          </a:xfrm>
          <a:prstGeom prst="rect">
            <a:avLst/>
          </a:prstGeom>
        </p:spPr>
      </p:pic>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down)">
                                      <p:cBhvr>
                                        <p:cTn id="21" dur="500"/>
                                        <p:tgtEl>
                                          <p:spTgt spid="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down)">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down)">
                                      <p:cBhvr>
                                        <p:cTn id="29" dur="500"/>
                                        <p:tgtEl>
                                          <p:spTgt spid="5">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down)">
                                      <p:cBhvr>
                                        <p:cTn id="32" dur="500"/>
                                        <p:tgtEl>
                                          <p:spTgt spid="5">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wipe(down)">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down)">
                                      <p:cBhvr>
                                        <p:cTn id="40" dur="500"/>
                                        <p:tgtEl>
                                          <p:spTgt spid="5">
                                            <p:txEl>
                                              <p:pRg st="9" end="9"/>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wipe(down)">
                                      <p:cBhvr>
                                        <p:cTn id="43" dur="500"/>
                                        <p:tgtEl>
                                          <p:spTgt spid="5">
                                            <p:txEl>
                                              <p:pRg st="10" end="1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wipe(down)">
                                      <p:cBhvr>
                                        <p:cTn id="46" dur="500"/>
                                        <p:tgtEl>
                                          <p:spTgt spid="5">
                                            <p:txEl>
                                              <p:pRg st="11" end="11"/>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wipe(down)">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wipe(down)">
                                      <p:cBhvr>
                                        <p:cTn id="54" dur="500"/>
                                        <p:tgtEl>
                                          <p:spTgt spid="5">
                                            <p:txEl>
                                              <p:pRg st="13" end="13"/>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wipe(down)">
                                      <p:cBhvr>
                                        <p:cTn id="57" dur="500"/>
                                        <p:tgtEl>
                                          <p:spTgt spid="5">
                                            <p:txEl>
                                              <p:pRg st="14" end="14"/>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wipe(down)">
                                      <p:cBhvr>
                                        <p:cTn id="60"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sz="1600" dirty="0"/>
              <a:t>Haupttabellen</a:t>
            </a:r>
          </a:p>
          <a:p>
            <a:pPr marL="285750" indent="-285750">
              <a:buFont typeface="Arial" panose="020B0604020202020204" pitchFamily="34" charset="0"/>
              <a:buChar char="•"/>
            </a:pPr>
            <a:r>
              <a:rPr lang="de-DE" sz="1600" dirty="0"/>
              <a:t>Users (Benutzerverwaltung)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285750" indent="-285750">
              <a:buFont typeface="Arial" panose="020B0604020202020204" pitchFamily="34" charset="0"/>
              <a:buChar char="•"/>
            </a:pPr>
            <a:r>
              <a:rPr lang="de-DE" sz="1600" dirty="0"/>
              <a:t>Files (Dokumentenverwaltung)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err="1"/>
              <a:t>Foreign</a:t>
            </a:r>
            <a:r>
              <a:rPr lang="de-DE" sz="1600" dirty="0"/>
              <a:t> Key: </a:t>
            </a:r>
            <a:r>
              <a:rPr lang="de-DE" sz="1600" dirty="0" err="1"/>
              <a:t>user_id</a:t>
            </a:r>
            <a:endParaRPr lang="de-DE" sz="1600" dirty="0"/>
          </a:p>
          <a:p>
            <a:endParaRPr lang="de-DE" sz="1600" dirty="0"/>
          </a:p>
          <a:p>
            <a:pPr marL="285750" indent="-285750">
              <a:buFont typeface="Arial" panose="020B0604020202020204" pitchFamily="34" charset="0"/>
              <a:buChar char="•"/>
            </a:pPr>
            <a:r>
              <a:rPr lang="de-DE" sz="1600" dirty="0"/>
              <a:t>Features</a:t>
            </a:r>
          </a:p>
          <a:p>
            <a:pPr marL="465750" lvl="2" indent="-285750">
              <a:buFont typeface="Arial" panose="020B0604020202020204" pitchFamily="34" charset="0"/>
              <a:buChar char="•"/>
            </a:pPr>
            <a:r>
              <a:rPr lang="de-DE" sz="1600" b="0" dirty="0"/>
              <a:t>UTF-8MB4 Zeichensatz</a:t>
            </a:r>
          </a:p>
          <a:p>
            <a:pPr marL="465750" lvl="2" indent="-285750">
              <a:buFont typeface="Arial" panose="020B0604020202020204" pitchFamily="34" charset="0"/>
              <a:buChar char="•"/>
            </a:pPr>
            <a:r>
              <a:rPr lang="de-DE" sz="1600" b="0" dirty="0"/>
              <a:t>Referentielle Integrität</a:t>
            </a:r>
          </a:p>
          <a:p>
            <a:pPr marL="465750" lvl="2" indent="-285750">
              <a:buFont typeface="Arial" panose="020B0604020202020204" pitchFamily="34" charset="0"/>
              <a:buChar char="•"/>
            </a:pPr>
            <a:r>
              <a:rPr lang="de-DE" sz="1600" b="0"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28.01.2025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sz="1600" dirty="0"/>
              <a:t>Apache-Sicherheit</a:t>
            </a:r>
          </a:p>
          <a:p>
            <a:pPr marL="285750" indent="-285750">
              <a:buFont typeface="Arial" panose="020B0604020202020204" pitchFamily="34" charset="0"/>
              <a:buChar char="•"/>
            </a:pPr>
            <a:r>
              <a:rPr lang="de-DE" sz="1600" dirty="0"/>
              <a:t>Verzeichnislisting deaktiviert</a:t>
            </a:r>
          </a:p>
          <a:p>
            <a:pPr marL="285750" indent="-285750">
              <a:buFont typeface="Arial" panose="020B0604020202020204" pitchFamily="34" charset="0"/>
              <a:buChar char="•"/>
            </a:pPr>
            <a:r>
              <a:rPr lang="de-DE" sz="1600" dirty="0"/>
              <a:t>Security-Header aktiviert</a:t>
            </a:r>
          </a:p>
          <a:p>
            <a:pPr marL="285750" indent="-285750">
              <a:buFont typeface="Arial" panose="020B0604020202020204" pitchFamily="34" charset="0"/>
              <a:buChar char="•"/>
            </a:pPr>
            <a:r>
              <a:rPr lang="de-DE" sz="1600" dirty="0"/>
              <a:t>Zugriffsbeschränkungen</a:t>
            </a:r>
          </a:p>
          <a:p>
            <a:r>
              <a:rPr lang="de-DE" sz="1600" dirty="0"/>
              <a:t>Firewall (UFW)</a:t>
            </a:r>
          </a:p>
          <a:p>
            <a:pPr marL="285750" indent="-285750">
              <a:buFont typeface="Arial" panose="020B0604020202020204" pitchFamily="34" charset="0"/>
              <a:buChar char="•"/>
            </a:pPr>
            <a:r>
              <a:rPr lang="de-DE" sz="1600" dirty="0"/>
              <a:t>Standardmäßig alles blockiert</a:t>
            </a:r>
          </a:p>
          <a:p>
            <a:pPr marL="285750" indent="-285750">
              <a:buFont typeface="Arial" panose="020B0604020202020204" pitchFamily="34" charset="0"/>
              <a:buChar char="•"/>
            </a:pPr>
            <a:r>
              <a:rPr lang="de-DE" sz="1600" dirty="0"/>
              <a:t>Nur notwendige Ports offen:</a:t>
            </a:r>
          </a:p>
          <a:p>
            <a:pPr marL="465750" lvl="2" indent="-285750">
              <a:buFont typeface="Arial" panose="020B0604020202020204" pitchFamily="34" charset="0"/>
              <a:buChar char="•"/>
            </a:pPr>
            <a:r>
              <a:rPr lang="de-DE" sz="1600" dirty="0"/>
              <a:t>HTTP (80)</a:t>
            </a:r>
          </a:p>
          <a:p>
            <a:pPr marL="465750" lvl="2" indent="-285750">
              <a:buFont typeface="Arial" panose="020B0604020202020204" pitchFamily="34" charset="0"/>
              <a:buChar char="•"/>
            </a:pPr>
            <a:r>
              <a:rPr lang="de-DE" sz="1600" dirty="0"/>
              <a:t>HTTPS (443)</a:t>
            </a:r>
          </a:p>
          <a:p>
            <a:pPr marL="465750" lvl="2" indent="-285750">
              <a:buFont typeface="Arial" panose="020B0604020202020204" pitchFamily="34" charset="0"/>
              <a:buChar char="•"/>
            </a:pPr>
            <a:r>
              <a:rPr lang="de-DE" sz="1600"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customXml/itemProps2.xml><?xml version="1.0" encoding="utf-8"?>
<ds:datastoreItem xmlns:ds="http://schemas.openxmlformats.org/officeDocument/2006/customXml" ds:itemID="{AF9E8F22-A635-43FD-96A3-D0DE94292365}">
  <ds:schemaRefs>
    <ds:schemaRef ds:uri="http://schemas.microsoft.com/sharepoint/v3/contenttype/forms"/>
  </ds:schemaRefs>
</ds:datastoreItem>
</file>

<file path=customXml/itemProps3.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749</Words>
  <Application>Microsoft Office PowerPoint</Application>
  <PresentationFormat>Breitbild</PresentationFormat>
  <Paragraphs>207</Paragraphs>
  <Slides>16</Slides>
  <Notes>14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16</vt:i4>
      </vt:variant>
    </vt:vector>
  </HeadingPairs>
  <TitlesOfParts>
    <vt:vector size="23"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Webseitenübersicht</vt:lpstr>
      <vt:lpstr>PowerPoint-Präsentation</vt:lpstr>
      <vt:lpstr>Vor- und Nachteile eines LAMP-Skriptes</vt:lpstr>
      <vt:lpstr>Systemarchitektur</vt:lpstr>
      <vt:lpstr>Datenbank-Design</vt:lpstr>
      <vt:lpstr>Sicherheitsarchitektur  </vt:lpstr>
      <vt:lpstr>Systemüberwachung</vt:lpstr>
      <vt:lpstr>Backup</vt:lpstr>
      <vt:lpstr>Installation und Wartung </vt:lpstr>
      <vt:lpstr>Weiterentwicklung </vt:lpstr>
      <vt:lpstr>Quellen</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Wieching, Levin (SE-7/3AFS2K)</cp:lastModifiedBy>
  <cp:revision>16</cp:revision>
  <dcterms:created xsi:type="dcterms:W3CDTF">2025-01-06T06:59:10Z</dcterms:created>
  <dcterms:modified xsi:type="dcterms:W3CDTF">2025-01-28T11:03:58Z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